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351" r:id="rId5"/>
    <p:sldId id="372" r:id="rId6"/>
    <p:sldId id="373" r:id="rId7"/>
    <p:sldId id="376" r:id="rId8"/>
    <p:sldId id="375" r:id="rId9"/>
    <p:sldId id="377" r:id="rId10"/>
    <p:sldId id="379" r:id="rId11"/>
    <p:sldId id="378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1" r:id="rId23"/>
    <p:sldId id="390" r:id="rId24"/>
    <p:sldId id="392" r:id="rId25"/>
    <p:sldId id="393" r:id="rId26"/>
    <p:sldId id="394" r:id="rId27"/>
    <p:sldId id="396" r:id="rId28"/>
    <p:sldId id="395" r:id="rId29"/>
    <p:sldId id="397" r:id="rId30"/>
    <p:sldId id="398" r:id="rId31"/>
    <p:sldId id="399" r:id="rId32"/>
    <p:sldId id="400" r:id="rId33"/>
    <p:sldId id="401" r:id="rId34"/>
    <p:sldId id="402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F"/>
    <a:srgbClr val="B6CEE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3E603C-D5CC-4DAA-8D7F-2814B6A972D8}" v="1" dt="2024-01-19T12:40:39.535"/>
    <p1510:client id="{B14A6321-0A1D-452C-B89E-97DBD558C8AB}" vWet="2" dt="2024-01-19T12:40:40.0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yo Youngbin" userId="S::youngbin.pyo@aalto.fi::8abb3e70-b782-4177-824f-d0fe5a0f6146" providerId="AD" clId="Web-{313E603C-D5CC-4DAA-8D7F-2814B6A972D8}"/>
    <pc:docChg chg="modSld">
      <pc:chgData name="Pyo Youngbin" userId="S::youngbin.pyo@aalto.fi::8abb3e70-b782-4177-824f-d0fe5a0f6146" providerId="AD" clId="Web-{313E603C-D5CC-4DAA-8D7F-2814B6A972D8}" dt="2024-01-19T12:40:39.535" v="0" actId="20577"/>
      <pc:docMkLst>
        <pc:docMk/>
      </pc:docMkLst>
      <pc:sldChg chg="modSp">
        <pc:chgData name="Pyo Youngbin" userId="S::youngbin.pyo@aalto.fi::8abb3e70-b782-4177-824f-d0fe5a0f6146" providerId="AD" clId="Web-{313E603C-D5CC-4DAA-8D7F-2814B6A972D8}" dt="2024-01-19T12:40:39.535" v="0" actId="20577"/>
        <pc:sldMkLst>
          <pc:docMk/>
          <pc:sldMk cId="2869727551" sldId="351"/>
        </pc:sldMkLst>
        <pc:spChg chg="mod">
          <ac:chgData name="Pyo Youngbin" userId="S::youngbin.pyo@aalto.fi::8abb3e70-b782-4177-824f-d0fe5a0f6146" providerId="AD" clId="Web-{313E603C-D5CC-4DAA-8D7F-2814B6A972D8}" dt="2024-01-19T12:40:39.535" v="0" actId="20577"/>
          <ac:spMkLst>
            <pc:docMk/>
            <pc:sldMk cId="2869727551" sldId="351"/>
            <ac:spMk id="3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13BC3-6CDC-4B7C-827C-9F5B6C793D65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5D4D6-731D-4C04-8669-028E0A3F0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988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935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961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87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853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943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82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407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506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95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505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428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177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011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254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81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363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714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0226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509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457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012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472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54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957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631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346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612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446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125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085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049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D02A3-920A-404D-8705-067D31EE61DE}" type="datetime1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A7CB-BC41-459D-89FA-D46DDE30E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624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6749-EF48-4D58-8349-D115040C46A1}" type="datetime1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A7CB-BC41-459D-89FA-D46DDE30E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924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29466-7F90-4761-973B-EB53E6E472BD}" type="datetime1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A7CB-BC41-459D-89FA-D46DDE30E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04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511FF-0262-4549-A5D6-BA1F4DD0A324}" type="datetime1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A7CB-BC41-459D-89FA-D46DDE30E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254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C1D0E-8BB3-4565-8158-8E82D4ACC676}" type="datetime1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A7CB-BC41-459D-89FA-D46DDE30E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482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AF1AF-B6A6-46B7-8F65-EB20C55C20E8}" type="datetime1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A7CB-BC41-459D-89FA-D46DDE30E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202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F9C88-C631-49D9-9DF8-7B64F0E868C5}" type="datetime1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A7CB-BC41-459D-89FA-D46DDE30E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7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407D5-1ACA-4208-86A7-9D4D61F4E2BE}" type="datetime1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A7CB-BC41-459D-89FA-D46DDE30E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797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F8D76-9919-4F62-8C88-A6145516851B}" type="datetime1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A7CB-BC41-459D-89FA-D46DDE30E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934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5468-42BC-45EE-A8B2-EA262443845D}" type="datetime1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A7CB-BC41-459D-89FA-D46DDE30E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88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3FBFF-86D7-4674-8213-A06CDAD47BFA}" type="datetime1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A7CB-BC41-459D-89FA-D46DDE30E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768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7EA32-44E1-434B-AB8D-43C7793760B7}" type="datetime1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7A7CB-BC41-459D-89FA-D46DDE30E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17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3528" y="278168"/>
            <a:ext cx="8712016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2000" b="1">
                <a:solidFill>
                  <a:schemeClr val="tx2"/>
                </a:solidFill>
                <a:latin typeface="Arial"/>
                <a:cs typeface="Arial"/>
              </a:rPr>
              <a:t>The correlation of the indentation size ef</a:t>
            </a:r>
            <a:r>
              <a:rPr lang="en-US" altLang="zh-CN" sz="2000" b="1">
                <a:solidFill>
                  <a:schemeClr val="tx2"/>
                </a:solidFill>
                <a:latin typeface="Arial"/>
                <a:ea typeface="宋体"/>
                <a:cs typeface="Arial"/>
              </a:rPr>
              <a:t>f</a:t>
            </a:r>
            <a:r>
              <a:rPr lang="en-US" altLang="de-DE" sz="2000" b="1">
                <a:solidFill>
                  <a:schemeClr val="tx2"/>
                </a:solidFill>
                <a:latin typeface="Arial"/>
                <a:cs typeface="Arial"/>
              </a:rPr>
              <a:t>ect measured with indenters of various shapes </a:t>
            </a:r>
            <a:r>
              <a:rPr lang="en-US" altLang="de-DE" sz="2000" b="1">
                <a:solidFill>
                  <a:schemeClr val="tx2"/>
                </a:solidFill>
                <a:highlight>
                  <a:srgbClr val="FFFF00"/>
                </a:highlight>
                <a:latin typeface="Arial"/>
                <a:cs typeface="Arial"/>
              </a:rPr>
              <a:t>(J.G. Swadener 2002)</a:t>
            </a:r>
            <a:endParaRPr lang="de-DE" altLang="de-DE" sz="2000" b="1">
              <a:solidFill>
                <a:schemeClr val="tx2"/>
              </a:solidFill>
              <a:highlight>
                <a:srgbClr val="FFFF00"/>
              </a:highlight>
              <a:latin typeface="Arial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620907C-FE29-482A-B40F-A656398FD7DF}"/>
                  </a:ext>
                </a:extLst>
              </p:cNvPr>
              <p:cNvSpPr txBox="1"/>
              <p:nvPr/>
            </p:nvSpPr>
            <p:spPr>
              <a:xfrm>
                <a:off x="324331" y="2982458"/>
                <a:ext cx="8711213" cy="242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For pyramidal indenter,  1&lt;2&lt;n, </a:t>
                </a:r>
                <a:r>
                  <a:rPr lang="en-US" altLang="zh-CN"/>
                  <a:t>hardness increase with decreasing depth</a:t>
                </a:r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(1+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)   (</a:t>
                </a:r>
                <a:r>
                  <a:rPr lang="en-US" altLang="zh-CN" err="1">
                    <a:latin typeface="Arial" panose="020B0604020202020204" pitchFamily="34" charset="0"/>
                    <a:cs typeface="Arial" panose="020B0604020202020204" pitchFamily="34" charset="0"/>
                  </a:rPr>
                  <a:t>Nix&amp;Gao</a:t>
                </a:r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 model)</a:t>
                </a:r>
              </a:p>
              <a:p>
                <a:endParaRPr lang="en-US" altLang="zh-CN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For Spherical indenter:  n=2, </a:t>
                </a:r>
                <a:r>
                  <a:rPr lang="en-US" altLang="zh-CN"/>
                  <a:t>the hardness is not dependent on depth,</a:t>
                </a:r>
              </a:p>
              <a:p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Rather depend on </a:t>
                </a:r>
                <a:r>
                  <a:rPr lang="en-US" altLang="zh-CN"/>
                  <a:t>the radius of the indenter</a:t>
                </a:r>
                <a:endParaRPr lang="en-US" altLang="zh-CN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(1+ 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620907C-FE29-482A-B40F-A656398FD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31" y="2982458"/>
                <a:ext cx="8711213" cy="2426946"/>
              </a:xfrm>
              <a:prstGeom prst="rect">
                <a:avLst/>
              </a:prstGeom>
              <a:blipFill>
                <a:blip r:embed="rId4"/>
                <a:stretch>
                  <a:fillRect l="-560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BE32D4C-9964-4D25-892C-16D8797B093A}"/>
                  </a:ext>
                </a:extLst>
              </p:cNvPr>
              <p:cNvSpPr/>
              <p:nvPr/>
            </p:nvSpPr>
            <p:spPr>
              <a:xfrm>
                <a:off x="5796136" y="4773346"/>
                <a:ext cx="457200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 </m:t>
                    </m:r>
                  </m:oMath>
                </a14:m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the macroscopic hardness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: material length scale</a:t>
                </a:r>
              </a:p>
              <a:p>
                <a:r>
                  <a:rPr lang="en-US" altLang="zh-CN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R* </a:t>
                </a:r>
                <a:r>
                  <a:rPr lang="en-US" altLang="zh-CN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:  material length scale</a:t>
                </a:r>
              </a:p>
              <a:p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BE32D4C-9964-4D25-892C-16D8797B0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4773346"/>
                <a:ext cx="4572000" cy="1200329"/>
              </a:xfrm>
              <a:prstGeom prst="rect">
                <a:avLst/>
              </a:prstGeom>
              <a:blipFill>
                <a:blip r:embed="rId5"/>
                <a:stretch>
                  <a:fillRect l="-1200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14038C5F-253C-4043-B042-05CA49CB6D81}"/>
              </a:ext>
            </a:extLst>
          </p:cNvPr>
          <p:cNvSpPr/>
          <p:nvPr/>
        </p:nvSpPr>
        <p:spPr>
          <a:xfrm>
            <a:off x="1115616" y="1558730"/>
            <a:ext cx="936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h=Ar</a:t>
            </a:r>
            <a:r>
              <a:rPr lang="en-US" altLang="zh-CN" baseline="3000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zh-CN" altLang="en-US" baseline="30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D6A2A8-3BB9-4B20-9852-2CB5DF6C89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8806" y="1130039"/>
            <a:ext cx="30480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27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250388" y="211799"/>
            <a:ext cx="8893612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Mechanical characterization and strain-rate sensitivity measurement of Ti-7333 alloy based on nanoindentation and crystal plasticity modeling</a:t>
            </a:r>
            <a:b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(M.Q Zhang, 2018)</a:t>
            </a:r>
            <a:endParaRPr lang="de-DE" altLang="de-DE" sz="1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10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59C2810-3883-4C08-A235-18583A9ABC53}"/>
              </a:ext>
            </a:extLst>
          </p:cNvPr>
          <p:cNvSpPr/>
          <p:nvPr/>
        </p:nvSpPr>
        <p:spPr>
          <a:xfrm>
            <a:off x="327753" y="1198259"/>
            <a:ext cx="881624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To investigate the deformation mechanism of grains with different orientations </a:t>
            </a: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and strain-rate sensitivity of near </a:t>
            </a:r>
            <a:r>
              <a:rPr lang="el-GR" altLang="zh-CN">
                <a:latin typeface="Arial" panose="020B0604020202020204" pitchFamily="34" charset="0"/>
                <a:cs typeface="Arial" panose="020B0604020202020204" pitchFamily="34" charset="0"/>
              </a:rPr>
              <a:t>β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titanium alloy, nanoindentations are applied.</a:t>
            </a:r>
          </a:p>
          <a:p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The results are compared with CPFEM simulation results for better understanding</a:t>
            </a: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zh-CN"/>
              <a:t>mesoscopic mechanical behavior.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Nanoindentation strain rate:</a:t>
            </a:r>
          </a:p>
          <a:p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82BEE2-D6C1-44CB-95D6-6150AC04B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3267418"/>
            <a:ext cx="2797144" cy="6846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274742-D425-43FE-B43C-2D3BA184A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28" y="4747141"/>
            <a:ext cx="3744416" cy="94067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2A34D3A-C9B9-4EF5-9A81-98173BF136DE}"/>
              </a:ext>
            </a:extLst>
          </p:cNvPr>
          <p:cNvSpPr/>
          <p:nvPr/>
        </p:nvSpPr>
        <p:spPr>
          <a:xfrm>
            <a:off x="304115" y="4262964"/>
            <a:ext cx="5160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Nanoindentation strain rate sensitivity exponent: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610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250388" y="211799"/>
            <a:ext cx="8893612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Mechanical characterization and strain-rate sensitivity measurement of Ti-7333 alloy based on nanoindentation and crystal plasticity modeling</a:t>
            </a:r>
            <a:b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(M.Q Zhang, 2018)</a:t>
            </a:r>
            <a:endParaRPr lang="de-DE" altLang="de-DE" sz="1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20ED2D-0E9D-4EFA-AAE0-74FC5BBAB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266824"/>
            <a:ext cx="3097476" cy="24803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D80F2BE-75FC-460B-A781-6ED008536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7" y="3828377"/>
            <a:ext cx="3488260" cy="19897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0B882AD-E0A6-4109-96DC-DAFF9DA69ACA}"/>
              </a:ext>
            </a:extLst>
          </p:cNvPr>
          <p:cNvSpPr/>
          <p:nvPr/>
        </p:nvSpPr>
        <p:spPr>
          <a:xfrm>
            <a:off x="4139952" y="2828835"/>
            <a:ext cx="51845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The hardness shows a obvious </a:t>
            </a:r>
          </a:p>
          <a:p>
            <a:r>
              <a:rPr lang="en-US" altLang="zh-CN"/>
              <a:t>orientation-dependent characteristics.</a:t>
            </a:r>
          </a:p>
          <a:p>
            <a:endParaRPr lang="en-US" altLang="zh-CN"/>
          </a:p>
          <a:p>
            <a:r>
              <a:rPr lang="en-US" altLang="zh-CN"/>
              <a:t>Same results observed in simulation results.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46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250388" y="211799"/>
            <a:ext cx="8893612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Mechanical characterization and strain-rate sensitivity measurement of Ti-7333 alloy based on nanoindentation and crystal plasticity modeling</a:t>
            </a:r>
            <a:b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(M.Q Zhang, 2018)</a:t>
            </a:r>
            <a:endParaRPr lang="de-DE" altLang="de-DE" sz="1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12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A84E9D-F0BB-47F1-AEFA-6CD400AF9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404165"/>
            <a:ext cx="5168119" cy="40496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54B7E27-FA22-4D93-93B0-4471C927BE03}"/>
              </a:ext>
            </a:extLst>
          </p:cNvPr>
          <p:cNvSpPr/>
          <p:nvPr/>
        </p:nvSpPr>
        <p:spPr>
          <a:xfrm>
            <a:off x="5385273" y="1511352"/>
            <a:ext cx="379372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/>
              <a:t>Different hardness under each</a:t>
            </a:r>
          </a:p>
          <a:p>
            <a:pPr algn="just"/>
            <a:r>
              <a:rPr lang="en-US" altLang="zh-CN"/>
              <a:t>constant strain rate, the higher </a:t>
            </a:r>
          </a:p>
          <a:p>
            <a:pPr algn="just"/>
            <a:r>
              <a:rPr lang="en-US" altLang="zh-CN"/>
              <a:t>strain rate it applies, the larger</a:t>
            </a:r>
          </a:p>
          <a:p>
            <a:pPr algn="just"/>
            <a:r>
              <a:rPr lang="en-US" altLang="zh-CN"/>
              <a:t>hardness it obtains.</a:t>
            </a:r>
          </a:p>
          <a:p>
            <a:pPr algn="just"/>
            <a:endParaRPr lang="en-US" altLang="zh-CN"/>
          </a:p>
          <a:p>
            <a:pPr algn="just"/>
            <a:r>
              <a:rPr lang="en-US" altLang="zh-CN"/>
              <a:t>No obvious difference in hardness under the same strain rate, the </a:t>
            </a:r>
          </a:p>
          <a:p>
            <a:pPr algn="just"/>
            <a:r>
              <a:rPr lang="en-US" altLang="zh-CN"/>
              <a:t>strain rate has more significant </a:t>
            </a:r>
          </a:p>
          <a:p>
            <a:pPr algn="just"/>
            <a:r>
              <a:rPr lang="en-US" altLang="zh-CN"/>
              <a:t>influence than grain orientations.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154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250388" y="211799"/>
            <a:ext cx="8893612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Coupled effect of crystallographic orientation and indenter geometry</a:t>
            </a:r>
            <a:b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nanoindentation of single crystalline copper (Z.F Wang, 2018)</a:t>
            </a:r>
            <a:endParaRPr lang="de-DE" altLang="de-DE" sz="1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13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0A8021-F900-4704-ABF7-CFAD387D2F3B}"/>
              </a:ext>
            </a:extLst>
          </p:cNvPr>
          <p:cNvSpPr/>
          <p:nvPr/>
        </p:nvSpPr>
        <p:spPr>
          <a:xfrm>
            <a:off x="323528" y="1179268"/>
            <a:ext cx="77768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Simulation results of CPFEM shows that there is a coupled effect of </a:t>
            </a:r>
          </a:p>
          <a:p>
            <a:r>
              <a:rPr lang="en-US" altLang="zh-CN"/>
              <a:t>crystallographic orientation of indented material and indenter geometry on surface pile-up behavior.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34F513-34B5-4743-B61D-537A50AC8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9" y="2471384"/>
            <a:ext cx="4999323" cy="28908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618CC9C-7071-472A-80C0-2D5D3AB3841B}"/>
              </a:ext>
            </a:extLst>
          </p:cNvPr>
          <p:cNvSpPr/>
          <p:nvPr/>
        </p:nvSpPr>
        <p:spPr>
          <a:xfrm>
            <a:off x="5691336" y="3117291"/>
            <a:ext cx="32456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Three grains with different</a:t>
            </a:r>
          </a:p>
          <a:p>
            <a:r>
              <a:rPr lang="en-US" altLang="zh-CN"/>
              <a:t>grain orientations are tested </a:t>
            </a:r>
          </a:p>
          <a:p>
            <a:r>
              <a:rPr lang="en-US" altLang="zh-CN"/>
              <a:t>with </a:t>
            </a:r>
            <a:r>
              <a:rPr lang="en-US" altLang="zh-CN" err="1"/>
              <a:t>Berkvoich</a:t>
            </a:r>
            <a:r>
              <a:rPr lang="en-US" altLang="zh-CN"/>
              <a:t> indenter.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120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250388" y="211799"/>
            <a:ext cx="8893612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Coupled effect of crystallographic orientation and indenter geometry</a:t>
            </a:r>
            <a:b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nanoindentation of single crystalline copper (Z.F Wang, 2018)</a:t>
            </a:r>
            <a:endParaRPr lang="de-DE" altLang="de-DE" sz="1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14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F83450-268E-447E-A7B0-9C9CCC8E2148}"/>
              </a:ext>
            </a:extLst>
          </p:cNvPr>
          <p:cNvSpPr/>
          <p:nvPr/>
        </p:nvSpPr>
        <p:spPr>
          <a:xfrm>
            <a:off x="250388" y="1256119"/>
            <a:ext cx="87480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Young’s modulus and Hardness is different for varied crystallographic orientations</a:t>
            </a:r>
          </a:p>
          <a:p>
            <a:endParaRPr lang="en-US" altLang="zh-CN"/>
          </a:p>
          <a:p>
            <a:r>
              <a:rPr lang="en-US" altLang="zh-CN"/>
              <a:t>For Cu(010): a triangular residual impression remained on the indented surface,</a:t>
            </a:r>
          </a:p>
          <a:p>
            <a:r>
              <a:rPr lang="en-US" altLang="zh-CN"/>
              <a:t>the height of surface pile-up along TD direction.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36640A-3723-4BBD-91B7-FD33BE84C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4" t="2403"/>
          <a:stretch/>
        </p:blipFill>
        <p:spPr>
          <a:xfrm>
            <a:off x="2843808" y="2674590"/>
            <a:ext cx="3240360" cy="257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29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250388" y="211799"/>
            <a:ext cx="8893612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Coupled effect of crystallographic orientation and indenter geometry</a:t>
            </a:r>
            <a:b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nanoindentation of single crystalline copper (Z.F Wang, 2018)</a:t>
            </a:r>
            <a:endParaRPr lang="de-DE" altLang="de-DE" sz="1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15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211A67-53F2-4FB4-8411-B759DF7D75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516" t="2760" b="42401"/>
          <a:stretch/>
        </p:blipFill>
        <p:spPr>
          <a:xfrm>
            <a:off x="395536" y="1558744"/>
            <a:ext cx="2928753" cy="260125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90B610-5770-402F-8332-A9DE512D9C38}"/>
              </a:ext>
            </a:extLst>
          </p:cNvPr>
          <p:cNvSpPr/>
          <p:nvPr/>
        </p:nvSpPr>
        <p:spPr>
          <a:xfrm>
            <a:off x="3947631" y="1957752"/>
            <a:ext cx="48972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/>
              <a:t>For spherical tips, the activated slip systems</a:t>
            </a:r>
          </a:p>
          <a:p>
            <a:pPr algn="just"/>
            <a:r>
              <a:rPr lang="en-US" altLang="zh-CN"/>
              <a:t>For (010)</a:t>
            </a:r>
            <a:r>
              <a:rPr lang="zh-CN" altLang="en-US"/>
              <a:t> </a:t>
            </a:r>
            <a:r>
              <a:rPr lang="en-US" altLang="zh-CN"/>
              <a:t>leads to the formation of four-fold symmetry of surface pile.</a:t>
            </a:r>
          </a:p>
          <a:p>
            <a:pPr algn="just"/>
            <a:endParaRPr lang="en-US" altLang="zh-CN"/>
          </a:p>
          <a:p>
            <a:pPr algn="just"/>
            <a:r>
              <a:rPr lang="en-US" altLang="zh-CN"/>
              <a:t>However, the shape of contact area around </a:t>
            </a:r>
          </a:p>
          <a:p>
            <a:pPr algn="just"/>
            <a:r>
              <a:rPr lang="en-US" altLang="zh-CN"/>
              <a:t>the </a:t>
            </a:r>
            <a:r>
              <a:rPr lang="en-US" altLang="zh-CN" err="1"/>
              <a:t>Berkvoich</a:t>
            </a:r>
            <a:r>
              <a:rPr lang="en-US" altLang="zh-CN"/>
              <a:t> indenter is an equilateral </a:t>
            </a:r>
          </a:p>
          <a:p>
            <a:pPr algn="just"/>
            <a:r>
              <a:rPr lang="en-US" altLang="zh-CN"/>
              <a:t>triangle that has a specific pattern with a </a:t>
            </a:r>
          </a:p>
          <a:p>
            <a:pPr algn="just"/>
            <a:r>
              <a:rPr lang="en-US" altLang="zh-CN"/>
              <a:t>three-fold symmetry</a:t>
            </a:r>
          </a:p>
        </p:txBody>
      </p:sp>
    </p:spTree>
    <p:extLst>
      <p:ext uri="{BB962C8B-B14F-4D97-AF65-F5344CB8AC3E}">
        <p14:creationId xmlns:p14="http://schemas.microsoft.com/office/powerpoint/2010/main" val="1703192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250388" y="211799"/>
            <a:ext cx="8893612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Coupled effect of crystallographic orientation and indenter geometry</a:t>
            </a:r>
            <a:b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nanoindentation of single crystalline copper (Z.F Wang, 2018)</a:t>
            </a:r>
            <a:endParaRPr lang="de-DE" altLang="de-DE" sz="1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16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90B610-5770-402F-8332-A9DE512D9C38}"/>
              </a:ext>
            </a:extLst>
          </p:cNvPr>
          <p:cNvSpPr/>
          <p:nvPr/>
        </p:nvSpPr>
        <p:spPr>
          <a:xfrm>
            <a:off x="925572" y="4660026"/>
            <a:ext cx="73188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/>
              <a:t>The coupled effect of activated slip systems and indenter geometry leads to the two folder pile up and three folder pile up for (110) </a:t>
            </a:r>
          </a:p>
          <a:p>
            <a:pPr algn="just"/>
            <a:r>
              <a:rPr lang="en-US" altLang="zh-CN"/>
              <a:t>and (111) orientation respectively.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823BB2-18C7-41EC-B189-FAC1CB2C47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7" t="2990"/>
          <a:stretch/>
        </p:blipFill>
        <p:spPr>
          <a:xfrm>
            <a:off x="429449" y="1412278"/>
            <a:ext cx="3816425" cy="26768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0F5AE2A-CB6D-487F-9478-30790F7957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2" t="6528"/>
          <a:stretch/>
        </p:blipFill>
        <p:spPr>
          <a:xfrm>
            <a:off x="4230991" y="2148833"/>
            <a:ext cx="4464496" cy="149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22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250388" y="211799"/>
            <a:ext cx="8893612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Coupled effect of crystallographic orientation and indenter geometry</a:t>
            </a:r>
            <a:b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nanoindentation of single crystalline copper (Z.F Wang, 2018)</a:t>
            </a:r>
            <a:endParaRPr lang="de-DE" altLang="de-DE" sz="1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17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16BAE8-1EC3-483C-BC37-103893B873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8" t="5877"/>
          <a:stretch/>
        </p:blipFill>
        <p:spPr>
          <a:xfrm>
            <a:off x="728241" y="1092831"/>
            <a:ext cx="4221426" cy="23068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8F196CC-CF17-4258-A8B4-2F55772FF330}"/>
              </a:ext>
            </a:extLst>
          </p:cNvPr>
          <p:cNvSpPr/>
          <p:nvPr/>
        </p:nvSpPr>
        <p:spPr>
          <a:xfrm>
            <a:off x="1164744" y="3933056"/>
            <a:ext cx="5832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Pile-up density factor: m</a:t>
            </a:r>
            <a:r>
              <a:rPr lang="en-US" altLang="zh-CN" baseline="-25000"/>
              <a:t>p</a:t>
            </a:r>
            <a:r>
              <a:rPr lang="en-US" altLang="zh-CN"/>
              <a:t>=cos(</a:t>
            </a:r>
            <a:r>
              <a:rPr lang="el-GR" altLang="zh-CN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)cos(</a:t>
            </a:r>
            <a:r>
              <a:rPr lang="el-GR" altLang="zh-CN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)cos(</a:t>
            </a:r>
            <a:r>
              <a:rPr lang="el-GR" altLang="zh-CN">
                <a:latin typeface="Calibri" panose="020F0502020204030204" pitchFamily="34" charset="0"/>
                <a:cs typeface="Calibri" panose="020F0502020204030204" pitchFamily="34" charset="0"/>
              </a:rPr>
              <a:t>ϒ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4B1634-ECB3-4E2C-A438-786F63526D20}"/>
              </a:ext>
            </a:extLst>
          </p:cNvPr>
          <p:cNvSpPr/>
          <p:nvPr/>
        </p:nvSpPr>
        <p:spPr>
          <a:xfrm>
            <a:off x="1164744" y="4547475"/>
            <a:ext cx="7151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The value of m</a:t>
            </a:r>
            <a:r>
              <a:rPr lang="en-US" altLang="zh-CN" baseline="-25000"/>
              <a:t>p</a:t>
            </a:r>
            <a:r>
              <a:rPr lang="zh-CN" altLang="en-US" baseline="-25000"/>
              <a:t> </a:t>
            </a:r>
            <a:r>
              <a:rPr lang="en-US" altLang="zh-CN"/>
              <a:t>ranges from 0 to 1, and a higher value indicates a higher surface pile-up height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955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250388" y="211799"/>
            <a:ext cx="8893612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Crystal plasticity finite element method modelling of indentation size effect </a:t>
            </a:r>
            <a:b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 Liu, 2015)</a:t>
            </a:r>
            <a:endParaRPr lang="de-DE" altLang="de-DE" sz="1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18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E8759CC-A51F-420D-B43A-247ACB34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7" y="2708920"/>
            <a:ext cx="6880189" cy="28520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60C0CF2-3A96-407F-831D-566BE77A6219}"/>
                  </a:ext>
                </a:extLst>
              </p:cNvPr>
              <p:cNvSpPr/>
              <p:nvPr/>
            </p:nvSpPr>
            <p:spPr>
              <a:xfrm>
                <a:off x="600382" y="1330443"/>
                <a:ext cx="3598293" cy="669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/>
                  <a:t>Description of ISE-Meyer’s law:</a:t>
                </a:r>
              </a:p>
              <a:p>
                <a:r>
                  <a:rPr lang="en-US" altLang="zh-CN"/>
                  <a:t>                           P=C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/>
                  <a:t>􀭬</a:t>
                </a:r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60C0CF2-3A96-407F-831D-566BE77A6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82" y="1330443"/>
                <a:ext cx="3598293" cy="669992"/>
              </a:xfrm>
              <a:prstGeom prst="rect">
                <a:avLst/>
              </a:prstGeom>
              <a:blipFill>
                <a:blip r:embed="rId5"/>
                <a:stretch>
                  <a:fillRect l="-1354" t="-45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CF7BB8A7-9EC1-4723-9535-AB24D6A1AD61}"/>
              </a:ext>
            </a:extLst>
          </p:cNvPr>
          <p:cNvSpPr/>
          <p:nvPr/>
        </p:nvSpPr>
        <p:spPr>
          <a:xfrm>
            <a:off x="4945327" y="121948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/>
              <a:t>P: load</a:t>
            </a:r>
          </a:p>
          <a:p>
            <a:r>
              <a:rPr lang="en-US" altLang="zh-CN"/>
              <a:t>d: diagonal length of impression</a:t>
            </a:r>
          </a:p>
          <a:p>
            <a:r>
              <a:rPr lang="en-US" altLang="zh-CN"/>
              <a:t>C: material/indenter constant</a:t>
            </a:r>
          </a:p>
          <a:p>
            <a:r>
              <a:rPr lang="en-US" altLang="zh-CN"/>
              <a:t>n</a:t>
            </a:r>
            <a:r>
              <a:rPr lang="zh-CN" altLang="en-US"/>
              <a:t>：</a:t>
            </a:r>
            <a:r>
              <a:rPr lang="en-US" altLang="zh-CN"/>
              <a:t>Meyer index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311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250388" y="211799"/>
            <a:ext cx="8893612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Crystal plasticity finite element method modelling of indentation size effect </a:t>
            </a:r>
            <a:b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 Liu, 2015)</a:t>
            </a:r>
            <a:endParaRPr lang="de-DE" altLang="de-DE" sz="1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19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C07C53-2911-4064-BF65-E4E99C01C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386754"/>
            <a:ext cx="5371650" cy="2192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7FA1FD-76E1-4C54-AC11-4FD5F15EA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405" y="1379139"/>
            <a:ext cx="2782979" cy="219219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8C8A9D5-FAF3-45D1-A3DE-35A026FE693A}"/>
              </a:ext>
            </a:extLst>
          </p:cNvPr>
          <p:cNvSpPr/>
          <p:nvPr/>
        </p:nvSpPr>
        <p:spPr>
          <a:xfrm>
            <a:off x="456878" y="4139191"/>
            <a:ext cx="81744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The simulated load-displacement curve has been divided into two separate parts (0-110nm and 110nm-2000 nm) and fitted by two power relationships with different n value. The hardness calculated from the power laws shows</a:t>
            </a:r>
          </a:p>
          <a:p>
            <a:r>
              <a:rPr lang="en-US" altLang="zh-CN"/>
              <a:t>that hardness significantly decreases with the indentation depth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572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3528" y="278168"/>
            <a:ext cx="8712016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correlation of the indentation size ef</a:t>
            </a:r>
            <a:r>
              <a:rPr lang="en-US" altLang="zh-CN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de-DE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ect measured with indenters of various shapes (J.G. </a:t>
            </a:r>
            <a:r>
              <a:rPr lang="en-US" altLang="de-DE" sz="20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Swadener</a:t>
            </a:r>
            <a:r>
              <a:rPr lang="en-US" altLang="de-DE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2002)</a:t>
            </a:r>
            <a:endParaRPr lang="de-DE" altLang="de-DE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20907C-FE29-482A-B40F-A656398FD7DF}"/>
              </a:ext>
            </a:extLst>
          </p:cNvPr>
          <p:cNvSpPr txBox="1"/>
          <p:nvPr/>
        </p:nvSpPr>
        <p:spPr>
          <a:xfrm>
            <a:off x="133700" y="1371874"/>
            <a:ext cx="8711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For pyramidal indenter:</a:t>
            </a:r>
          </a:p>
          <a:p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ABF19A-AE45-4C2A-A3A4-18F3D1647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1956935"/>
            <a:ext cx="4449028" cy="37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67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250388" y="211799"/>
            <a:ext cx="8893612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Crystal plasticity finite element method modelling of indentation size effect </a:t>
            </a:r>
            <a:b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 Liu, 2015)</a:t>
            </a:r>
            <a:endParaRPr lang="de-DE" altLang="de-DE" sz="1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20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B25103-6FC3-4FB1-8DAB-F09FE15C6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1234877"/>
            <a:ext cx="4048200" cy="30587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DFA0AF2-C601-468A-9E67-CCAFF4EC85AC}"/>
              </a:ext>
            </a:extLst>
          </p:cNvPr>
          <p:cNvSpPr/>
          <p:nvPr/>
        </p:nvSpPr>
        <p:spPr>
          <a:xfrm>
            <a:off x="338658" y="4440349"/>
            <a:ext cx="76328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Figure above shows shear strain rates of 12 slip systems for the same </a:t>
            </a:r>
          </a:p>
          <a:p>
            <a:r>
              <a:rPr lang="en-US" altLang="zh-CN"/>
              <a:t>selected element below the indenter tip.</a:t>
            </a:r>
          </a:p>
          <a:p>
            <a:r>
              <a:rPr lang="en-US" altLang="zh-CN"/>
              <a:t>Four slip systems were activated at the beginning of the indentation,</a:t>
            </a:r>
          </a:p>
          <a:p>
            <a:r>
              <a:rPr lang="en-US" altLang="zh-CN"/>
              <a:t>another two slip systems became active for indentation depth of </a:t>
            </a:r>
          </a:p>
          <a:p>
            <a:r>
              <a:rPr lang="en-US" altLang="zh-CN"/>
              <a:t>100-200 nm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389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250388" y="211799"/>
            <a:ext cx="8893612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Crystal plasticity finite element method modelling of indentation size effect </a:t>
            </a:r>
            <a:b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 Liu, 2015)</a:t>
            </a:r>
            <a:endParaRPr lang="de-DE" altLang="de-DE" sz="1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43C51A-CB91-4578-95FE-E663C355A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98" y="1198259"/>
            <a:ext cx="2329523" cy="454637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6FB3102-4E5E-4E09-8CDD-81529A17637F}"/>
              </a:ext>
            </a:extLst>
          </p:cNvPr>
          <p:cNvSpPr/>
          <p:nvPr/>
        </p:nvSpPr>
        <p:spPr>
          <a:xfrm>
            <a:off x="3606924" y="4776835"/>
            <a:ext cx="5150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The main lattice curvature k21 decreases with </a:t>
            </a:r>
          </a:p>
          <a:p>
            <a:r>
              <a:rPr lang="en-US" altLang="zh-CN"/>
              <a:t>the indentation depth from Stage A to Stage C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1494A2-DE4E-4444-B0CE-657F05500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588" y="1488263"/>
            <a:ext cx="4100714" cy="25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28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250388" y="211799"/>
            <a:ext cx="8893612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of spherical nanoindentation stress-strain curves to simple</a:t>
            </a:r>
            <a:b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compression stress-strain curves for elastic-plastic isotropic materials</a:t>
            </a:r>
            <a:b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finite element models (</a:t>
            </a:r>
            <a:r>
              <a:rPr lang="en-US" altLang="de-DE" sz="18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Dipen</a:t>
            </a: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K.  2016)</a:t>
            </a:r>
            <a:endParaRPr lang="de-DE" altLang="de-DE" sz="1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22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B5940B8-1B24-4509-BB25-B7917AA46ED2}"/>
              </a:ext>
            </a:extLst>
          </p:cNvPr>
          <p:cNvSpPr/>
          <p:nvPr/>
        </p:nvSpPr>
        <p:spPr>
          <a:xfrm>
            <a:off x="307553" y="1177527"/>
            <a:ext cx="84783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Relating of indentation stress-strain (ISS) curves with the conventional simple</a:t>
            </a:r>
          </a:p>
          <a:p>
            <a:r>
              <a:rPr lang="en-US" altLang="zh-CN"/>
              <a:t>compression tests is possible by applying a constraint factor.</a:t>
            </a:r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9FBB1A-760C-47C3-8146-DC72572EF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88" y="2411510"/>
            <a:ext cx="4429125" cy="7334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8AAB8BD-0A89-4E29-A52A-FDF9E593D970}"/>
              </a:ext>
            </a:extLst>
          </p:cNvPr>
          <p:cNvSpPr/>
          <p:nvPr/>
        </p:nvSpPr>
        <p:spPr>
          <a:xfrm>
            <a:off x="343372" y="34290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/>
              <a:t>a: the contact radius </a:t>
            </a:r>
          </a:p>
          <a:p>
            <a:r>
              <a:rPr lang="en-US" altLang="zh-CN"/>
              <a:t>P: load </a:t>
            </a:r>
          </a:p>
          <a:p>
            <a:r>
              <a:rPr lang="en-US" altLang="zh-CN" err="1"/>
              <a:t>Reff</a:t>
            </a:r>
            <a:r>
              <a:rPr lang="en-US" altLang="zh-CN"/>
              <a:t>: effective radius </a:t>
            </a:r>
          </a:p>
          <a:p>
            <a:r>
              <a:rPr lang="en-US" altLang="zh-CN" err="1"/>
              <a:t>Eeff</a:t>
            </a:r>
            <a:r>
              <a:rPr lang="en-US" altLang="zh-CN"/>
              <a:t>: effective modulus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5CEC83-6E61-471A-B7A4-D1BC6DA57565}"/>
              </a:ext>
            </a:extLst>
          </p:cNvPr>
          <p:cNvSpPr/>
          <p:nvPr/>
        </p:nvSpPr>
        <p:spPr>
          <a:xfrm>
            <a:off x="3635896" y="3552698"/>
            <a:ext cx="55081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i.e. Tabor model: for spherical indenter, the mean pressure scaled by a constraint factor of 2.8 when plotted against 0.2a/Ri produces an excellent </a:t>
            </a:r>
          </a:p>
          <a:p>
            <a:r>
              <a:rPr lang="en-US" altLang="zh-CN"/>
              <a:t>match with the simple compression stress-strain </a:t>
            </a:r>
          </a:p>
          <a:p>
            <a:r>
              <a:rPr lang="en-US" altLang="zh-CN"/>
              <a:t>curves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459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250388" y="211799"/>
            <a:ext cx="8893612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of spherical nanoindentation stress-strain curves to simple</a:t>
            </a:r>
            <a:b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compression stress-strain curves for elastic-plastic isotropic materials</a:t>
            </a:r>
            <a:b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finite element models (</a:t>
            </a:r>
            <a:r>
              <a:rPr lang="en-US" altLang="de-DE" sz="18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Dipen</a:t>
            </a: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K.  2016)</a:t>
            </a:r>
            <a:endParaRPr lang="de-DE" altLang="de-DE" sz="1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23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A55931-AF96-453E-A9B7-378BB519FD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389"/>
          <a:stretch/>
        </p:blipFill>
        <p:spPr>
          <a:xfrm>
            <a:off x="624368" y="1593971"/>
            <a:ext cx="2664296" cy="272148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A67DCF4-BE6A-4855-AC31-9787F446249D}"/>
              </a:ext>
            </a:extLst>
          </p:cNvPr>
          <p:cNvSpPr/>
          <p:nvPr/>
        </p:nvSpPr>
        <p:spPr>
          <a:xfrm>
            <a:off x="3638848" y="1519211"/>
            <a:ext cx="51142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A 2D FE model was used for simulation of ISS </a:t>
            </a:r>
          </a:p>
          <a:p>
            <a:r>
              <a:rPr lang="en-US" altLang="zh-CN"/>
              <a:t>Curve.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16D54C-C243-4C10-BB97-C404E4B37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7294" y="4475995"/>
            <a:ext cx="6038850" cy="7048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6235D40-D4C3-4752-9F1C-286AEC66547F}"/>
              </a:ext>
            </a:extLst>
          </p:cNvPr>
          <p:cNvSpPr/>
          <p:nvPr/>
        </p:nvSpPr>
        <p:spPr>
          <a:xfrm>
            <a:off x="3090217" y="4004378"/>
            <a:ext cx="5243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The indentation strain and stress are defined as:</a:t>
            </a:r>
          </a:p>
        </p:txBody>
      </p:sp>
    </p:spTree>
    <p:extLst>
      <p:ext uri="{BB962C8B-B14F-4D97-AF65-F5344CB8AC3E}">
        <p14:creationId xmlns:p14="http://schemas.microsoft.com/office/powerpoint/2010/main" val="3491087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250388" y="211799"/>
            <a:ext cx="8893612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of spherical nanoindentation stress-strain curves to simple</a:t>
            </a:r>
            <a:b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compression stress-strain curves for elastic-plastic isotropic materials</a:t>
            </a:r>
            <a:b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finite element models (</a:t>
            </a:r>
            <a:r>
              <a:rPr lang="en-US" altLang="de-DE" sz="18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Dipen</a:t>
            </a: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K.  2016)</a:t>
            </a:r>
            <a:endParaRPr lang="de-DE" altLang="de-DE" sz="1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24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AD119C-FE6C-487E-9740-7601A9B89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22" y="1430559"/>
            <a:ext cx="4675363" cy="351793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4BB7011-DDEE-4D20-AE57-7FFC42032725}"/>
              </a:ext>
            </a:extLst>
          </p:cNvPr>
          <p:cNvSpPr/>
          <p:nvPr/>
        </p:nvSpPr>
        <p:spPr>
          <a:xfrm>
            <a:off x="5220072" y="2060848"/>
            <a:ext cx="4118692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Scaling of ISS with constraint factor </a:t>
            </a:r>
          </a:p>
          <a:p>
            <a:r>
              <a:rPr lang="en-US" altLang="zh-CN"/>
              <a:t>of 2.2 for the elastic-perfectly plastic </a:t>
            </a:r>
          </a:p>
          <a:p>
            <a:r>
              <a:rPr lang="en-US" altLang="zh-CN"/>
              <a:t>sample</a:t>
            </a:r>
          </a:p>
          <a:p>
            <a:endParaRPr lang="en-US" altLang="zh-CN"/>
          </a:p>
          <a:p>
            <a:r>
              <a:rPr lang="en-US" altLang="zh-CN"/>
              <a:t>The elastic-plastic transition in the </a:t>
            </a:r>
          </a:p>
          <a:p>
            <a:r>
              <a:rPr lang="en-US" altLang="zh-CN"/>
              <a:t>ISS curve poses a significant </a:t>
            </a:r>
          </a:p>
          <a:p>
            <a:r>
              <a:rPr lang="en-US" altLang="zh-CN"/>
              <a:t>challenge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149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250388" y="211799"/>
            <a:ext cx="8893612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of spherical nanoindentation stress-strain curves to simple</a:t>
            </a:r>
            <a:b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compression stress-strain curves for elastic-plastic isotropic materials</a:t>
            </a:r>
            <a:b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finite element models (</a:t>
            </a:r>
            <a:r>
              <a:rPr lang="en-US" altLang="de-DE" sz="18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Dipen</a:t>
            </a: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K.  2016)</a:t>
            </a:r>
            <a:endParaRPr lang="de-DE" altLang="de-DE" sz="1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25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4E8BA0-9E9A-402A-AB27-8176D0CC6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16" y="1833214"/>
            <a:ext cx="4482308" cy="301193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1D1499E-98B1-4782-AAB3-9358A517F761}"/>
              </a:ext>
            </a:extLst>
          </p:cNvPr>
          <p:cNvSpPr/>
          <p:nvPr/>
        </p:nvSpPr>
        <p:spPr>
          <a:xfrm>
            <a:off x="4767963" y="272972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/>
              <a:t>Scaling of ISS for the samples with </a:t>
            </a:r>
          </a:p>
          <a:p>
            <a:r>
              <a:rPr lang="en-US" altLang="zh-CN"/>
              <a:t>different levels of constant strain </a:t>
            </a:r>
          </a:p>
          <a:p>
            <a:r>
              <a:rPr lang="en-US" altLang="zh-CN"/>
              <a:t>hardening rates h0 by applying simple</a:t>
            </a:r>
          </a:p>
          <a:p>
            <a:r>
              <a:rPr lang="en-US" altLang="zh-CN"/>
              <a:t>scaling factor between indentation</a:t>
            </a:r>
          </a:p>
          <a:p>
            <a:r>
              <a:rPr lang="en-US" altLang="zh-CN"/>
              <a:t>plastic strain and the uniaxial plastic </a:t>
            </a:r>
          </a:p>
          <a:p>
            <a:r>
              <a:rPr lang="en-US" altLang="zh-CN"/>
              <a:t>strain </a:t>
            </a:r>
          </a:p>
        </p:txBody>
      </p:sp>
    </p:spTree>
    <p:extLst>
      <p:ext uri="{BB962C8B-B14F-4D97-AF65-F5344CB8AC3E}">
        <p14:creationId xmlns:p14="http://schemas.microsoft.com/office/powerpoint/2010/main" val="904582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250388" y="211799"/>
            <a:ext cx="8893612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of spherical nanoindentation stress-strain curves to simple</a:t>
            </a:r>
            <a:b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compression stress-strain curves for elastic-plastic isotropic materials</a:t>
            </a:r>
            <a:b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finite element models (</a:t>
            </a:r>
            <a:r>
              <a:rPr lang="en-US" altLang="de-DE" sz="18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Dipen</a:t>
            </a: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K.  2016)</a:t>
            </a:r>
            <a:endParaRPr lang="de-DE" altLang="de-DE" sz="1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26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20DFAA-7D01-4298-AB12-297763D80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46" y="1170709"/>
            <a:ext cx="3757895" cy="465313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F0A0527-726A-43BE-A204-B1980567B1EB}"/>
              </a:ext>
            </a:extLst>
          </p:cNvPr>
          <p:cNvSpPr/>
          <p:nvPr/>
        </p:nvSpPr>
        <p:spPr>
          <a:xfrm>
            <a:off x="4247014" y="1628800"/>
            <a:ext cx="48969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FE simulations with samples whose plastic </a:t>
            </a:r>
          </a:p>
          <a:p>
            <a:r>
              <a:rPr lang="en-US" altLang="zh-CN"/>
              <a:t>response described by power-law hardening as </a:t>
            </a:r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E80C1E-9FF7-4FB4-A044-3D3261727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2280792"/>
            <a:ext cx="1526346" cy="3742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D3BD437-4C74-4C35-B2F5-7AE28811FE53}"/>
              </a:ext>
            </a:extLst>
          </p:cNvPr>
          <p:cNvSpPr/>
          <p:nvPr/>
        </p:nvSpPr>
        <p:spPr>
          <a:xfrm>
            <a:off x="4213928" y="3041889"/>
            <a:ext cx="46785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The ISS and USS curves for the selected materials are compared with simple scaling </a:t>
            </a:r>
          </a:p>
          <a:p>
            <a:r>
              <a:rPr lang="en-US" altLang="zh-CN"/>
              <a:t>Factors, which are highly applicable to both high and low hardening behaviors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885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250388" y="211799"/>
            <a:ext cx="8893612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Indentation size effects of ferritic/martensitic steels: A comparative</a:t>
            </a:r>
            <a:b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and modelling study (Ana Ruiz-Moreno 2018)</a:t>
            </a:r>
            <a:endParaRPr lang="de-DE" altLang="de-DE" sz="1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27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80BE47-2C41-48D0-9A09-6CCE890CB97E}"/>
              </a:ext>
            </a:extLst>
          </p:cNvPr>
          <p:cNvSpPr/>
          <p:nvPr/>
        </p:nvSpPr>
        <p:spPr>
          <a:xfrm>
            <a:off x="395536" y="1311336"/>
            <a:ext cx="71287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Two main reasons for possible deviations of </a:t>
            </a:r>
            <a:r>
              <a:rPr lang="en-US" altLang="zh-CN" err="1"/>
              <a:t>nano</a:t>
            </a:r>
            <a:r>
              <a:rPr lang="en-US" altLang="zh-CN"/>
              <a:t>-indentation </a:t>
            </a:r>
          </a:p>
          <a:p>
            <a:r>
              <a:rPr lang="en-US" altLang="zh-CN"/>
              <a:t>hardness results from the Nix−Gao model:</a:t>
            </a:r>
          </a:p>
          <a:p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A perfectly sharp indenter cannot be realized. A finite indenter tip radius will result in smaller indentation hardness values</a:t>
            </a:r>
          </a:p>
          <a:p>
            <a:pPr marL="342900" indent="-342900">
              <a:buAutoNum type="arabicPeriod"/>
            </a:pP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The GNDs are not distributed uniformly in a hemisphere of </a:t>
            </a:r>
          </a:p>
          <a:p>
            <a:r>
              <a:rPr lang="en-US" altLang="zh-CN"/>
              <a:t>     radius a</a:t>
            </a:r>
          </a:p>
          <a:p>
            <a:pPr marL="342900" indent="-342900">
              <a:buAutoNum type="arabicPeriod"/>
            </a:pPr>
            <a:endParaRPr lang="en-US" altLang="zh-CN"/>
          </a:p>
          <a:p>
            <a:pPr marL="342900" indent="-342900">
              <a:buAutoNum type="arabicPeriod"/>
            </a:pP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3D7F91-7765-4D11-9B82-BFCA107E1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3509118"/>
            <a:ext cx="3994779" cy="226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62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250388" y="211799"/>
            <a:ext cx="8893612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Indentation size effects of ferritic/martensitic steels: A comparative</a:t>
            </a:r>
            <a:b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and modelling study (Ana Ruiz-Moreno 2018)</a:t>
            </a:r>
            <a:endParaRPr lang="de-DE" altLang="de-DE" sz="1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28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80BE47-2C41-48D0-9A09-6CCE890CB97E}"/>
              </a:ext>
            </a:extLst>
          </p:cNvPr>
          <p:cNvSpPr/>
          <p:nvPr/>
        </p:nvSpPr>
        <p:spPr>
          <a:xfrm>
            <a:off x="395536" y="1311336"/>
            <a:ext cx="71287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For the first deviation:</a:t>
            </a:r>
          </a:p>
          <a:p>
            <a:endParaRPr lang="en-US" altLang="zh-CN"/>
          </a:p>
          <a:p>
            <a:r>
              <a:rPr lang="en-US" altLang="zh-CN"/>
              <a:t> Modification of hardness expression by</a:t>
            </a:r>
          </a:p>
          <a:p>
            <a:pPr marL="342900" indent="-342900">
              <a:buAutoNum type="arabicPeriod"/>
            </a:pPr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52AE30-DFA3-4B30-9F8E-A6CBF36A3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1606663"/>
            <a:ext cx="3305175" cy="10287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40E3157-806B-4915-B76F-DD0C90586473}"/>
              </a:ext>
            </a:extLst>
          </p:cNvPr>
          <p:cNvSpPr/>
          <p:nvPr/>
        </p:nvSpPr>
        <p:spPr>
          <a:xfrm>
            <a:off x="395536" y="267585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/>
              <a:t>L: characteristic length scale </a:t>
            </a:r>
          </a:p>
          <a:p>
            <a:r>
              <a:rPr lang="en-US" altLang="zh-CN"/>
              <a:t>K: strengthening coefficient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747C66-145A-4705-8128-A2F0DE517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024" y="2478214"/>
            <a:ext cx="4592865" cy="328900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8071BC8-1162-4CAC-87FC-81D912BD4E92}"/>
              </a:ext>
            </a:extLst>
          </p:cNvPr>
          <p:cNvSpPr/>
          <p:nvPr/>
        </p:nvSpPr>
        <p:spPr>
          <a:xfrm>
            <a:off x="624368" y="4336449"/>
            <a:ext cx="35490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Result for different k/L value.</a:t>
            </a:r>
          </a:p>
          <a:p>
            <a:r>
              <a:rPr lang="en-US" altLang="zh-CN"/>
              <a:t>k/L=0 indicates Nix-Gao model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429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250388" y="211799"/>
            <a:ext cx="8893612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Indentation size effects of ferritic/martensitic steels: A comparative</a:t>
            </a:r>
            <a:b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and modelling study (Ana Ruiz-Moreno 2018)</a:t>
            </a:r>
            <a:endParaRPr lang="de-DE" altLang="de-DE" sz="1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29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80BE47-2C41-48D0-9A09-6CCE890CB97E}"/>
              </a:ext>
            </a:extLst>
          </p:cNvPr>
          <p:cNvSpPr/>
          <p:nvPr/>
        </p:nvSpPr>
        <p:spPr>
          <a:xfrm>
            <a:off x="395536" y="1311336"/>
            <a:ext cx="71287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For the second deviation:</a:t>
            </a:r>
          </a:p>
          <a:p>
            <a:endParaRPr lang="en-US" altLang="zh-CN"/>
          </a:p>
          <a:p>
            <a:r>
              <a:rPr lang="en-US" altLang="zh-CN"/>
              <a:t>Considering the dislocation density by polar coordinates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Introduce a cut-off of the GND density : </a:t>
            </a:r>
            <a:r>
              <a:rPr lang="el-GR" altLang="zh-CN">
                <a:latin typeface="Arial" panose="020B0604020202020204" pitchFamily="34" charset="0"/>
                <a:cs typeface="Arial" panose="020B0604020202020204" pitchFamily="34" charset="0"/>
              </a:rPr>
              <a:t>ρ</a:t>
            </a:r>
            <a:r>
              <a:rPr lang="en-US" altLang="zh-CN" baseline="-25000">
                <a:latin typeface="Arial" panose="020B0604020202020204" pitchFamily="34" charset="0"/>
                <a:cs typeface="Arial" panose="020B0604020202020204" pitchFamily="34" charset="0"/>
              </a:rPr>
              <a:t>GND, max   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and a</a:t>
            </a:r>
            <a:r>
              <a:rPr lang="en-US" altLang="zh-CN" baseline="-25000">
                <a:latin typeface="Arial" panose="020B0604020202020204" pitchFamily="34" charset="0"/>
                <a:cs typeface="Arial" panose="020B0604020202020204" pitchFamily="34" charset="0"/>
              </a:rPr>
              <a:t>max  </a:t>
            </a:r>
          </a:p>
          <a:p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6DCB5A5-207A-4FFF-95CA-09653FE70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324100"/>
            <a:ext cx="3276600" cy="1104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02F1A7-937B-48D2-A0DA-13D28A0F5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4129948"/>
            <a:ext cx="3648075" cy="12382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37CC1A5-8E3F-4D2D-B35C-E43894217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9870" y="4207515"/>
            <a:ext cx="37433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28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3528" y="278168"/>
            <a:ext cx="8712016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correlation of the indentation size ef</a:t>
            </a:r>
            <a:r>
              <a:rPr lang="en-US" altLang="zh-CN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de-DE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ect measured with indenters of various shapes (J.G. </a:t>
            </a:r>
            <a:r>
              <a:rPr lang="en-US" altLang="de-DE" sz="20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Swadener</a:t>
            </a:r>
            <a:r>
              <a:rPr lang="en-US" altLang="de-DE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2002)</a:t>
            </a:r>
            <a:endParaRPr lang="de-DE" altLang="de-DE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3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20907C-FE29-482A-B40F-A656398FD7DF}"/>
              </a:ext>
            </a:extLst>
          </p:cNvPr>
          <p:cNvSpPr txBox="1"/>
          <p:nvPr/>
        </p:nvSpPr>
        <p:spPr>
          <a:xfrm>
            <a:off x="189415" y="1150456"/>
            <a:ext cx="8711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For spherical indenter:</a:t>
            </a:r>
          </a:p>
          <a:p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30E39E-FDD1-41EF-A960-3C4B5DE7E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021" y="1711806"/>
            <a:ext cx="3352161" cy="270361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7CA1446-0039-48C1-BC90-631E737DB5F0}"/>
              </a:ext>
            </a:extLst>
          </p:cNvPr>
          <p:cNvSpPr/>
          <p:nvPr/>
        </p:nvSpPr>
        <p:spPr>
          <a:xfrm>
            <a:off x="456109" y="4662840"/>
            <a:ext cx="856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MacmillanRoman"/>
              </a:rPr>
              <a:t>For </a:t>
            </a:r>
            <a:r>
              <a:rPr lang="en-US" altLang="zh-CN">
                <a:latin typeface="MacmillanMath"/>
              </a:rPr>
              <a:t>a/R&lt;</a:t>
            </a:r>
            <a:r>
              <a:rPr lang="en-US" altLang="zh-CN">
                <a:latin typeface="MacmillanRoman"/>
              </a:rPr>
              <a:t>0</a:t>
            </a:r>
            <a:r>
              <a:rPr lang="en-US" altLang="zh-CN">
                <a:latin typeface="MacmillanMath"/>
              </a:rPr>
              <a:t>.</a:t>
            </a:r>
            <a:r>
              <a:rPr lang="en-US" altLang="zh-CN">
                <a:latin typeface="MacmillanRoman"/>
              </a:rPr>
              <a:t>03, the hardness increases due to transition from elastic to plastic regime</a:t>
            </a:r>
          </a:p>
          <a:p>
            <a:r>
              <a:rPr lang="en-US" altLang="zh-CN">
                <a:latin typeface="MacmillanRoman"/>
              </a:rPr>
              <a:t>For a/R&gt;0.03,  the hardness increases due to work hardening</a:t>
            </a:r>
          </a:p>
          <a:p>
            <a:r>
              <a:rPr lang="en-US" altLang="zh-CN"/>
              <a:t>Hardness decrease with increasing indenter radius (Comparison of hardness at </a:t>
            </a:r>
          </a:p>
          <a:p>
            <a:r>
              <a:rPr lang="en-US" altLang="zh-CN"/>
              <a:t>same </a:t>
            </a:r>
            <a:r>
              <a:rPr lang="en-US" altLang="zh-CN" err="1"/>
              <a:t>a/R</a:t>
            </a:r>
            <a:r>
              <a:rPr lang="en-US" altLang="zh-CN"/>
              <a:t> to avoid influence of work hardening)</a:t>
            </a:r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BC0015D-ADD2-48A8-86B6-C7EFCC73B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622" y="2091869"/>
            <a:ext cx="3384376" cy="17554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628D5E-198B-4C68-8702-633852FCB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564" y="4399074"/>
            <a:ext cx="4328998" cy="18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50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250388" y="211799"/>
            <a:ext cx="8893612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Indentation size effects of ferritic/martensitic steels: A comparative</a:t>
            </a:r>
            <a:b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and modelling study (Ana Ruiz-Moreno 2018)</a:t>
            </a:r>
            <a:endParaRPr lang="de-DE" altLang="de-DE" sz="1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30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80BE47-2C41-48D0-9A09-6CCE890CB97E}"/>
              </a:ext>
            </a:extLst>
          </p:cNvPr>
          <p:cNvSpPr/>
          <p:nvPr/>
        </p:nvSpPr>
        <p:spPr>
          <a:xfrm>
            <a:off x="395536" y="1311336"/>
            <a:ext cx="71287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For the second deviation:</a:t>
            </a:r>
          </a:p>
          <a:p>
            <a:endParaRPr lang="en-US" altLang="zh-CN"/>
          </a:p>
          <a:p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2A0F3E-8A97-47C4-9AE9-6939A260D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92" y="1970150"/>
            <a:ext cx="5028406" cy="372207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65EEA72-7615-429C-9D91-EDC7BBFAE8E7}"/>
              </a:ext>
            </a:extLst>
          </p:cNvPr>
          <p:cNvSpPr/>
          <p:nvPr/>
        </p:nvSpPr>
        <p:spPr>
          <a:xfrm>
            <a:off x="5580112" y="2740524"/>
            <a:ext cx="3035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Results after introducing a </a:t>
            </a:r>
          </a:p>
          <a:p>
            <a:r>
              <a:rPr lang="el-GR" altLang="zh-CN">
                <a:latin typeface="Arial" panose="020B0604020202020204" pitchFamily="34" charset="0"/>
                <a:cs typeface="Arial" panose="020B0604020202020204" pitchFamily="34" charset="0"/>
              </a:rPr>
              <a:t>ρ</a:t>
            </a:r>
            <a:r>
              <a:rPr lang="en-US" altLang="zh-CN" baseline="-25000">
                <a:latin typeface="Arial" panose="020B0604020202020204" pitchFamily="34" charset="0"/>
                <a:cs typeface="Arial" panose="020B0604020202020204" pitchFamily="34" charset="0"/>
              </a:rPr>
              <a:t>GND, max</a:t>
            </a:r>
            <a:r>
              <a:rPr lang="en-US" altLang="zh-CN"/>
              <a:t> 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623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250388" y="211799"/>
            <a:ext cx="8893612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Indentation size effects of ferritic/martensitic steels: A comparative</a:t>
            </a:r>
            <a:b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and modelling study (Ana Ruiz-Moreno 2018)</a:t>
            </a:r>
            <a:endParaRPr lang="de-DE" altLang="de-DE" sz="18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31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5C6526-55CC-4D43-8F68-9B5387B13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83" y="1088517"/>
            <a:ext cx="3720395" cy="30676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84B825-780D-4767-9AF9-678935545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097" y="1052805"/>
            <a:ext cx="3948714" cy="308476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26C45B9-A42D-41E2-BDD0-8B7EF421A481}"/>
              </a:ext>
            </a:extLst>
          </p:cNvPr>
          <p:cNvSpPr/>
          <p:nvPr/>
        </p:nvSpPr>
        <p:spPr>
          <a:xfrm>
            <a:off x="757615" y="4249074"/>
            <a:ext cx="5714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Results of experiments and modified Nix-Gao model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45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3528" y="278168"/>
            <a:ext cx="8712016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correlation of the indentation size ef</a:t>
            </a:r>
            <a:r>
              <a:rPr lang="en-US" altLang="zh-CN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de-DE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ect measured with indenters of various shapes (J.G. </a:t>
            </a:r>
            <a:r>
              <a:rPr lang="en-US" altLang="de-DE" sz="20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Swadener</a:t>
            </a:r>
            <a:r>
              <a:rPr lang="en-US" altLang="de-DE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2002)</a:t>
            </a:r>
            <a:endParaRPr lang="de-DE" altLang="de-DE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20907C-FE29-482A-B40F-A656398FD7DF}"/>
              </a:ext>
            </a:extLst>
          </p:cNvPr>
          <p:cNvSpPr txBox="1"/>
          <p:nvPr/>
        </p:nvSpPr>
        <p:spPr>
          <a:xfrm>
            <a:off x="189415" y="1150456"/>
            <a:ext cx="8711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For spherical indenter:</a:t>
            </a:r>
          </a:p>
          <a:p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AF2766B-E0F8-4CEE-8DB5-AB945EB35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816423"/>
            <a:ext cx="4450898" cy="379400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2ACA3FE-97BD-4D72-B1D1-BDE448050FD1}"/>
              </a:ext>
            </a:extLst>
          </p:cNvPr>
          <p:cNvSpPr/>
          <p:nvPr/>
        </p:nvSpPr>
        <p:spPr>
          <a:xfrm>
            <a:off x="5189302" y="2498201"/>
            <a:ext cx="38462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MacmillanRoman"/>
              </a:rPr>
              <a:t>Correlation of hardness of </a:t>
            </a:r>
            <a:r>
              <a:rPr lang="en-US" altLang="zh-CN" err="1">
                <a:latin typeface="MacmillanRoman"/>
              </a:rPr>
              <a:t>Berkovich</a:t>
            </a:r>
            <a:r>
              <a:rPr lang="en-US" altLang="zh-CN">
                <a:latin typeface="MacmillanRoman"/>
              </a:rPr>
              <a:t> and  Spherical indenter :</a:t>
            </a:r>
          </a:p>
          <a:p>
            <a:endParaRPr lang="en-US" altLang="zh-CN">
              <a:latin typeface="MacmillanRoman"/>
            </a:endParaRPr>
          </a:p>
          <a:p>
            <a:r>
              <a:rPr lang="en-US" altLang="zh-CN">
                <a:latin typeface="MacmillanRoman"/>
              </a:rPr>
              <a:t>At </a:t>
            </a:r>
            <a:r>
              <a:rPr lang="en-US" altLang="zh-CN" err="1">
                <a:latin typeface="MacmillanRoman"/>
              </a:rPr>
              <a:t>Rp</a:t>
            </a:r>
            <a:r>
              <a:rPr lang="en-US" altLang="zh-CN">
                <a:latin typeface="MacmillanRoman"/>
              </a:rPr>
              <a:t>=5.2hp, the hardness should be the same</a:t>
            </a:r>
          </a:p>
          <a:p>
            <a:r>
              <a:rPr lang="en-US" altLang="zh-CN">
                <a:latin typeface="MacmillanRoman"/>
              </a:rPr>
              <a:t>(offset of 1.2 </a:t>
            </a:r>
            <a:r>
              <a:rPr lang="en-US" altLang="zh-CN" err="1">
                <a:latin typeface="MacmillanRoman"/>
              </a:rPr>
              <a:t>GPa</a:t>
            </a:r>
            <a:r>
              <a:rPr lang="en-US" altLang="zh-CN">
                <a:latin typeface="MacmillanRoman"/>
              </a:rPr>
              <a:t> for </a:t>
            </a:r>
            <a:r>
              <a:rPr lang="en-US" altLang="zh-CN" err="1">
                <a:latin typeface="MacmillanRoman"/>
              </a:rPr>
              <a:t>Berkovich</a:t>
            </a:r>
            <a:r>
              <a:rPr lang="en-US" altLang="zh-CN">
                <a:latin typeface="MacmillanRoman"/>
              </a:rPr>
              <a:t> </a:t>
            </a:r>
            <a:r>
              <a:rPr lang="en-US" altLang="zh-CN" err="1">
                <a:latin typeface="MacmillanRoman"/>
              </a:rPr>
              <a:t>causedby</a:t>
            </a:r>
            <a:r>
              <a:rPr lang="en-US" altLang="zh-CN">
                <a:latin typeface="MacmillanRoman"/>
              </a:rPr>
              <a:t> the different effective strain used </a:t>
            </a:r>
          </a:p>
          <a:p>
            <a:r>
              <a:rPr lang="en-US" altLang="zh-CN">
                <a:latin typeface="MacmillanRoman"/>
              </a:rPr>
              <a:t>for  evaluated of hardness values)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687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3528" y="278168"/>
            <a:ext cx="8712016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Indentation size effects in spherical nanoindentation analyzed by </a:t>
            </a:r>
            <a:br>
              <a:rPr lang="en-US" altLang="de-DE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and non-local crystal plasticity (J. K. Engels,2018)</a:t>
            </a:r>
            <a:endParaRPr lang="de-DE" altLang="de-DE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5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6C44C9B-0262-4EB4-9719-3EB28F27463E}"/>
              </a:ext>
            </a:extLst>
          </p:cNvPr>
          <p:cNvSpPr/>
          <p:nvPr/>
        </p:nvSpPr>
        <p:spPr>
          <a:xfrm>
            <a:off x="296505" y="1198259"/>
            <a:ext cx="88542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SFRM1000"/>
              </a:rPr>
              <a:t>A non-local crystal plasticity model is applied for investigate of  the indentation size effect of </a:t>
            </a:r>
          </a:p>
          <a:p>
            <a:r>
              <a:rPr lang="en-US" altLang="zh-CN">
                <a:latin typeface="SFRM1000"/>
              </a:rPr>
              <a:t>spherical indenter (incorporated with GND)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CD9CB1-0EF1-4DC7-ABE1-F14E52FE2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97" y="2419211"/>
            <a:ext cx="4333875" cy="7143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078F6CF-8900-4F97-85DA-272516054DA7}"/>
                  </a:ext>
                </a:extLst>
              </p:cNvPr>
              <p:cNvSpPr/>
              <p:nvPr/>
            </p:nvSpPr>
            <p:spPr>
              <a:xfrm>
                <a:off x="395536" y="3708207"/>
                <a:ext cx="4824536" cy="23221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altLang="zh-CN" i="1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/>
                  <a:t>: reference shear rate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</a:rPr>
                          <m:t>α</m:t>
                        </m:r>
                      </m:sub>
                    </m:sSub>
                  </m:oMath>
                </a14:m>
                <a:r>
                  <a:rPr lang="en-US" altLang="zh-CN"/>
                  <a:t>: slip resistance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/>
                  <a:t>: inverse value of the strain rate sensitivity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</a:rPr>
                          <m:t>α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𝐺𝑁𝐷𝑘</m:t>
                        </m:r>
                      </m:sup>
                    </m:sSubSup>
                  </m:oMath>
                </a14:m>
                <a:r>
                  <a:rPr lang="en-US" altLang="zh-CN"/>
                  <a:t>:kinematic hardening part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</a:rPr>
                          <m:t>α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𝐺𝑁𝐷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/>
                  <a:t>:isotropic hardening part</a:t>
                </a:r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078F6CF-8900-4F97-85DA-272516054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708207"/>
                <a:ext cx="4824536" cy="2322174"/>
              </a:xfrm>
              <a:prstGeom prst="rect">
                <a:avLst/>
              </a:prstGeom>
              <a:blipFill>
                <a:blip r:embed="rId5"/>
                <a:stretch>
                  <a:fillRect t="-1312" r="-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75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3528" y="278168"/>
            <a:ext cx="8712016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Indentation size effects in spherical nanoindentation analyzed by </a:t>
            </a:r>
            <a:br>
              <a:rPr lang="en-US" altLang="de-DE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and non-local crystal plasticity (J. K. Engels,2018)</a:t>
            </a:r>
            <a:endParaRPr lang="de-DE" altLang="de-DE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5168" y="5986169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6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1D3E1A-BA7F-485B-8E32-A80E53B7ED0A}"/>
              </a:ext>
            </a:extLst>
          </p:cNvPr>
          <p:cNvSpPr/>
          <p:nvPr/>
        </p:nvSpPr>
        <p:spPr>
          <a:xfrm>
            <a:off x="275168" y="1266824"/>
            <a:ext cx="7812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SFRM1000"/>
              </a:rPr>
              <a:t>The crystal parameters were adapted to fit both load-displacement curves and </a:t>
            </a:r>
          </a:p>
          <a:p>
            <a:r>
              <a:rPr lang="en-US" altLang="zh-CN">
                <a:latin typeface="SFRM1000"/>
              </a:rPr>
              <a:t>residual surface topologies</a:t>
            </a:r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E41C426-CCE3-40A7-9C47-12E87C13C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089362"/>
            <a:ext cx="3745155" cy="28444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7C3E1A-09F2-440D-AEE4-E661F7B0B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2361542"/>
            <a:ext cx="3410651" cy="26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35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3528" y="278168"/>
            <a:ext cx="8712016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Indentation size effects in spherical nanoindentation analyzed by </a:t>
            </a:r>
            <a:br>
              <a:rPr lang="en-US" altLang="de-DE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and non-local crystal plasticity (J. K. Engels,2018)</a:t>
            </a:r>
            <a:endParaRPr lang="de-DE" altLang="de-DE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8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1D3E1A-BA7F-485B-8E32-A80E53B7ED0A}"/>
              </a:ext>
            </a:extLst>
          </p:cNvPr>
          <p:cNvSpPr/>
          <p:nvPr/>
        </p:nvSpPr>
        <p:spPr>
          <a:xfrm>
            <a:off x="275168" y="1266824"/>
            <a:ext cx="7812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SFRM1000"/>
              </a:rPr>
              <a:t>ISE is observed as with decreasing indentation load the hardness increases 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0C52CC-16B1-439E-8E0E-25F3ECA24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94" y="1894719"/>
            <a:ext cx="3891726" cy="311510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E0A47D9-FC20-4891-8B9E-10E2EC4E0D32}"/>
              </a:ext>
            </a:extLst>
          </p:cNvPr>
          <p:cNvSpPr/>
          <p:nvPr/>
        </p:nvSpPr>
        <p:spPr>
          <a:xfrm>
            <a:off x="5076056" y="2915436"/>
            <a:ext cx="36614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SFRM1000"/>
              </a:rPr>
              <a:t>The hardness were calculated with </a:t>
            </a:r>
          </a:p>
          <a:p>
            <a:r>
              <a:rPr lang="en-US" altLang="zh-CN">
                <a:latin typeface="SFRM1000"/>
              </a:rPr>
              <a:t>the help of Oliver &amp; Pharr method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617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3528" y="278168"/>
            <a:ext cx="8712016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Indentation size effects in spherical nanoindentation analyzed by </a:t>
            </a:r>
            <a:br>
              <a:rPr lang="en-US" altLang="de-DE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and non-local crystal plasticity (J. K. Engels,2018)</a:t>
            </a:r>
            <a:endParaRPr lang="de-DE" altLang="de-DE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513A84-EBCC-47D5-A352-1685C31FB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9" y="1556801"/>
            <a:ext cx="4890204" cy="36990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F3FFEE8-E81E-4795-89CC-B3DE2434BE82}"/>
                  </a:ext>
                </a:extLst>
              </p:cNvPr>
              <p:cNvSpPr/>
              <p:nvPr/>
            </p:nvSpPr>
            <p:spPr>
              <a:xfrm>
                <a:off x="5008273" y="2204864"/>
                <a:ext cx="4244247" cy="17632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The isotropic hardening from GNDs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</a:rPr>
                          <m:t>α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𝐺𝑁𝐷𝑖</m:t>
                        </m:r>
                      </m:sup>
                    </m:sSubSup>
                  </m:oMath>
                </a14:m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 dominates the size effect</a:t>
                </a:r>
              </a:p>
              <a:p>
                <a:endParaRPr lang="en-US" altLang="zh-CN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An inverse ISE can be produced which</a:t>
                </a:r>
              </a:p>
              <a:p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Indicate the role of higher work </a:t>
                </a:r>
              </a:p>
              <a:p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hardening rate on ISE</a:t>
                </a: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F3FFEE8-E81E-4795-89CC-B3DE2434B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273" y="2204864"/>
                <a:ext cx="4244247" cy="1763240"/>
              </a:xfrm>
              <a:prstGeom prst="rect">
                <a:avLst/>
              </a:prstGeom>
              <a:blipFill>
                <a:blip r:embed="rId5"/>
                <a:stretch>
                  <a:fillRect l="-1293" t="-2076" b="-4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21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04115" y="1034156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3528" y="278168"/>
            <a:ext cx="8712016" cy="72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Indentation size effects in spherical nanoindentation analyzed by </a:t>
            </a:r>
            <a:br>
              <a:rPr lang="en-US" altLang="de-DE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de-DE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and non-local crystal plasticity (J. K. Engels,2018)</a:t>
            </a:r>
            <a:endParaRPr lang="de-DE" altLang="de-DE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9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40CF88-73D1-49DC-B75F-226762C17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55" y="1070072"/>
            <a:ext cx="3096344" cy="22975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C85AD53-7261-4225-ABD6-B3CFAF8B1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862" y="3483130"/>
            <a:ext cx="3125619" cy="21740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7A2B4F2-5872-4A09-8EC2-01A096C03D52}"/>
                  </a:ext>
                </a:extLst>
              </p:cNvPr>
              <p:cNvSpPr/>
              <p:nvPr/>
            </p:nvSpPr>
            <p:spPr>
              <a:xfrm>
                <a:off x="3527376" y="2886383"/>
                <a:ext cx="5616624" cy="10852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600">
                    <a:latin typeface="Arial" panose="020B0604020202020204" pitchFamily="34" charset="0"/>
                    <a:cs typeface="Arial" panose="020B0604020202020204" pitchFamily="34" charset="0"/>
                  </a:rPr>
                  <a:t>Contour plots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zh-CN" sz="1600" i="1">
                            <a:latin typeface="Cambria Math" panose="02040503050406030204" pitchFamily="18" charset="0"/>
                          </a:rPr>
                          <m:t>α</m:t>
                        </m:r>
                      </m:sub>
                    </m:sSub>
                  </m:oMath>
                </a14:m>
                <a:r>
                  <a:rPr lang="en-US" altLang="zh-CN" sz="160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16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zh-CN" sz="1600" i="1">
                            <a:latin typeface="Cambria Math" panose="02040503050406030204" pitchFamily="18" charset="0"/>
                          </a:rPr>
                          <m:t>α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𝐺𝑁𝐷𝑖</m:t>
                        </m:r>
                      </m:sup>
                    </m:sSubSup>
                  </m:oMath>
                </a14:m>
                <a:r>
                  <a:rPr lang="en-US" altLang="zh-CN" sz="1600">
                    <a:latin typeface="Arial" panose="020B0604020202020204" pitchFamily="34" charset="0"/>
                    <a:cs typeface="Arial" panose="020B0604020202020204" pitchFamily="34" charset="0"/>
                  </a:rPr>
                  <a:t> under indents, which indicate </a:t>
                </a:r>
              </a:p>
              <a:p>
                <a:pPr algn="just"/>
                <a:r>
                  <a:rPr lang="en-US" altLang="zh-CN" sz="1600">
                    <a:latin typeface="Arial" panose="020B0604020202020204" pitchFamily="34" charset="0"/>
                    <a:cs typeface="Arial" panose="020B0604020202020204" pitchFamily="34" charset="0"/>
                  </a:rPr>
                  <a:t>the different evolution of GND and SSD densities during </a:t>
                </a:r>
              </a:p>
              <a:p>
                <a:pPr algn="just"/>
                <a:r>
                  <a:rPr lang="en-US" altLang="zh-CN" sz="1600">
                    <a:latin typeface="Arial" panose="020B0604020202020204" pitchFamily="34" charset="0"/>
                    <a:cs typeface="Arial" panose="020B0604020202020204" pitchFamily="34" charset="0"/>
                  </a:rPr>
                  <a:t>indentation , leading to a constant hardening by GNDs and a slowly increasing work hardening by SSDs</a:t>
                </a:r>
                <a:endParaRPr lang="zh-CN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7A2B4F2-5872-4A09-8EC2-01A096C03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376" y="2886383"/>
                <a:ext cx="5616624" cy="1085233"/>
              </a:xfrm>
              <a:prstGeom prst="rect">
                <a:avLst/>
              </a:prstGeom>
              <a:blipFill>
                <a:blip r:embed="rId6"/>
                <a:stretch>
                  <a:fillRect l="-651" t="-559" r="-543" b="-6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947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9949C7648C5F418D3B1F5A4F04B9C9" ma:contentTypeVersion="5" ma:contentTypeDescription="Create a new document." ma:contentTypeScope="" ma:versionID="24de57e26e3446f45e49f6c743064b63">
  <xsd:schema xmlns:xsd="http://www.w3.org/2001/XMLSchema" xmlns:xs="http://www.w3.org/2001/XMLSchema" xmlns:p="http://schemas.microsoft.com/office/2006/metadata/properties" xmlns:ns2="26bc1d0c-2f48-4b6a-b0ca-c521f3cc39d5" targetNamespace="http://schemas.microsoft.com/office/2006/metadata/properties" ma:root="true" ma:fieldsID="e33977c9a8eaa9b1940a1d645c106b63" ns2:_="">
    <xsd:import namespace="26bc1d0c-2f48-4b6a-b0ca-c521f3cc39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bc1d0c-2f48-4b6a-b0ca-c521f3cc39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3BB3EE-B560-44CE-BD6A-781468C36F29}">
  <ds:schemaRefs>
    <ds:schemaRef ds:uri="26bc1d0c-2f48-4b6a-b0ca-c521f3cc39d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2B491F5-22F3-4DE6-800F-07DC2E8DDAD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D791837-999C-463E-B831-DB5F71FEE6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31</Slides>
  <Notes>31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테마</vt:lpstr>
      <vt:lpstr>The correlation of the indentation size effect measured with indenters of various shapes (J.G. Swadener 2002)</vt:lpstr>
      <vt:lpstr>The correlation of the indentation size effect measured with indenters of various shapes (J.G. Swadener 2002)</vt:lpstr>
      <vt:lpstr>The correlation of the indentation size effect measured with indenters of various shapes (J.G. Swadener 2002)</vt:lpstr>
      <vt:lpstr>The correlation of the indentation size effect measured with indenters of various shapes (J.G. Swadener 2002)</vt:lpstr>
      <vt:lpstr>Indentation size effects in spherical nanoindentation analyzed by  experiment and non-local crystal plasticity (J. K. Engels,2018)</vt:lpstr>
      <vt:lpstr>Indentation size effects in spherical nanoindentation analyzed by  experiment and non-local crystal plasticity (J. K. Engels,2018)</vt:lpstr>
      <vt:lpstr>Indentation size effects in spherical nanoindentation analyzed by  experiment and non-local crystal plasticity (J. K. Engels,2018)</vt:lpstr>
      <vt:lpstr>Indentation size effects in spherical nanoindentation analyzed by  experiment and non-local crystal plasticity (J. K. Engels,2018)</vt:lpstr>
      <vt:lpstr>Indentation size effects in spherical nanoindentation analyzed by  experiment and non-local crystal plasticity (J. K. Engels,2018)</vt:lpstr>
      <vt:lpstr>Mechanical characterization and strain-rate sensitivity measurement of Ti-7333 alloy based on nanoindentation and crystal plasticity modeling (M.Q Zhang, 2018)</vt:lpstr>
      <vt:lpstr>Mechanical characterization and strain-rate sensitivity measurement of Ti-7333 alloy based on nanoindentation and crystal plasticity modeling (M.Q Zhang, 2018)</vt:lpstr>
      <vt:lpstr>Mechanical characterization and strain-rate sensitivity measurement of Ti-7333 alloy based on nanoindentation and crystal plasticity modeling (M.Q Zhang, 2018)</vt:lpstr>
      <vt:lpstr>Coupled effect of crystallographic orientation and indenter geometry on nanoindentation of single crystalline copper (Z.F Wang, 2018)</vt:lpstr>
      <vt:lpstr>Coupled effect of crystallographic orientation and indenter geometry on nanoindentation of single crystalline copper (Z.F Wang, 2018)</vt:lpstr>
      <vt:lpstr>Coupled effect of crystallographic orientation and indenter geometry on nanoindentation of single crystalline copper (Z.F Wang, 2018)</vt:lpstr>
      <vt:lpstr>Coupled effect of crystallographic orientation and indenter geometry on nanoindentation of single crystalline copper (Z.F Wang, 2018)</vt:lpstr>
      <vt:lpstr>Coupled effect of crystallographic orientation and indenter geometry on nanoindentation of single crystalline copper (Z.F Wang, 2018)</vt:lpstr>
      <vt:lpstr>Crystal plasticity finite element method modelling of indentation size effect  (M Liu, 2015)</vt:lpstr>
      <vt:lpstr>Crystal plasticity finite element method modelling of indentation size effect  (M Liu, 2015)</vt:lpstr>
      <vt:lpstr>Crystal plasticity finite element method modelling of indentation size effect  (M Liu, 2015)</vt:lpstr>
      <vt:lpstr>Crystal plasticity finite element method modelling of indentation size effect  (M Liu, 2015)</vt:lpstr>
      <vt:lpstr>Correlation of spherical nanoindentation stress-strain curves to simple compression stress-strain curves for elastic-plastic isotropic materials using finite element models (Dipen K.  2016)</vt:lpstr>
      <vt:lpstr>Correlation of spherical nanoindentation stress-strain curves to simple compression stress-strain curves for elastic-plastic isotropic materials using finite element models (Dipen K.  2016)</vt:lpstr>
      <vt:lpstr>Correlation of spherical nanoindentation stress-strain curves to simple compression stress-strain curves for elastic-plastic isotropic materials using finite element models (Dipen K.  2016)</vt:lpstr>
      <vt:lpstr>Correlation of spherical nanoindentation stress-strain curves to simple compression stress-strain curves for elastic-plastic isotropic materials using finite element models (Dipen K.  2016)</vt:lpstr>
      <vt:lpstr>Correlation of spherical nanoindentation stress-strain curves to simple compression stress-strain curves for elastic-plastic isotropic materials using finite element models (Dipen K.  2016)</vt:lpstr>
      <vt:lpstr>Indentation size effects of ferritic/martensitic steels: A comparative experimental and modelling study (Ana Ruiz-Moreno 2018)</vt:lpstr>
      <vt:lpstr>Indentation size effects of ferritic/martensitic steels: A comparative experimental and modelling study (Ana Ruiz-Moreno 2018)</vt:lpstr>
      <vt:lpstr>Indentation size effects of ferritic/martensitic steels: A comparative experimental and modelling study (Ana Ruiz-Moreno 2018)</vt:lpstr>
      <vt:lpstr>Indentation size effects of ferritic/martensitic steels: A comparative experimental and modelling study (Ana Ruiz-Moreno 2018)</vt:lpstr>
      <vt:lpstr>Indentation size effects of ferritic/martensitic steels: A comparative experimental and modelling study (Ana Ruiz-Moreno 2018)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 and numerical study on the planar plastic anisotropy of a ferritic stainless steel</dc:title>
  <dc:creator>SI HWA SUNG</dc:creator>
  <cp:revision>1</cp:revision>
  <dcterms:created xsi:type="dcterms:W3CDTF">2015-05-26T08:52:47Z</dcterms:created>
  <dcterms:modified xsi:type="dcterms:W3CDTF">2024-01-19T12:41:28Z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0x010100B29949C7648C5F418D3B1F5A4F04B9C9</vt:lpwstr>
  </property>
</Properties>
</file>